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6" r:id="rId3"/>
    <p:sldId id="259" r:id="rId4"/>
    <p:sldId id="302" r:id="rId5"/>
    <p:sldId id="290" r:id="rId6"/>
    <p:sldId id="293" r:id="rId7"/>
    <p:sldId id="304" r:id="rId8"/>
    <p:sldId id="297" r:id="rId9"/>
    <p:sldId id="305" r:id="rId10"/>
    <p:sldId id="296" r:id="rId11"/>
    <p:sldId id="288" r:id="rId12"/>
    <p:sldId id="261" r:id="rId13"/>
    <p:sldId id="298" r:id="rId14"/>
    <p:sldId id="292" r:id="rId15"/>
    <p:sldId id="287" r:id="rId16"/>
    <p:sldId id="257" r:id="rId17"/>
    <p:sldId id="299" r:id="rId18"/>
    <p:sldId id="310" r:id="rId19"/>
    <p:sldId id="300" r:id="rId20"/>
    <p:sldId id="301" r:id="rId21"/>
    <p:sldId id="303" r:id="rId22"/>
    <p:sldId id="311" r:id="rId23"/>
    <p:sldId id="313" r:id="rId24"/>
    <p:sldId id="315" r:id="rId25"/>
    <p:sldId id="314" r:id="rId26"/>
    <p:sldId id="316" r:id="rId27"/>
    <p:sldId id="306" r:id="rId28"/>
    <p:sldId id="294" r:id="rId29"/>
    <p:sldId id="307" r:id="rId30"/>
    <p:sldId id="317" r:id="rId31"/>
    <p:sldId id="318" r:id="rId32"/>
    <p:sldId id="278" r:id="rId33"/>
  </p:sldIdLst>
  <p:sldSz cx="9144000" cy="5143500" type="screen16x9"/>
  <p:notesSz cx="6858000" cy="9144000"/>
  <p:embeddedFontLst>
    <p:embeddedFont>
      <p:font typeface="Barlow" panose="02020500000000000000" charset="0"/>
      <p:regular r:id="rId35"/>
      <p:bold r:id="rId36"/>
      <p:italic r:id="rId37"/>
      <p:boldItalic r:id="rId38"/>
    </p:embeddedFont>
    <p:embeddedFont>
      <p:font typeface="Barlow Light" panose="02020500000000000000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aleway SemiBold" panose="02020500000000000000" charset="0"/>
      <p:regular r:id="rId47"/>
      <p:bold r:id="rId48"/>
      <p:italic r:id="rId49"/>
      <p:boldItalic r:id="rId50"/>
    </p:embeddedFont>
    <p:embeddedFont>
      <p:font typeface="微軟正黑體" panose="020B0604030504040204" pitchFamily="34" charset="-12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35DEA8-4148-4824-BB94-20B275948153}">
  <a:tblStyle styleId="{2035DEA8-4148-4824-BB94-20B275948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76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9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5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29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9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5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23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5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627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流程圖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7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4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torque13 kg-m/ 0-180degree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871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6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09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0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3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16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08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17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94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9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26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5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8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300948" y="625098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4104" y="866806"/>
            <a:ext cx="5920283" cy="30915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PID</a:t>
            </a:r>
            <a:r>
              <a:rPr lang="zh-TW" altLang="en-US" sz="5400" dirty="0"/>
              <a:t> </a:t>
            </a:r>
            <a:r>
              <a:rPr lang="en-US" altLang="zh-TW" sz="5400" dirty="0"/>
              <a:t>Balance Ball</a:t>
            </a:r>
            <a:br>
              <a:rPr lang="en-US" altLang="zh-TW" sz="4400" dirty="0"/>
            </a:br>
            <a:br>
              <a:rPr lang="en-US" altLang="zh-TW" dirty="0"/>
            </a:b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Team 34 </a:t>
            </a:r>
            <a:br>
              <a:rPr lang="en-US" altLang="zh-TW" sz="3200" dirty="0"/>
            </a:b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葉蓁 劉多聞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control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18662" y="1140774"/>
            <a:ext cx="5640900" cy="3781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P control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To reduce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sz="1800" dirty="0"/>
              <a:t>the motor current is set in 	proportion to the existing error.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I control </a:t>
            </a:r>
            <a:r>
              <a:rPr lang="en-US" dirty="0"/>
              <a:t>: Reduce steady-state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An integral term to avoid stuck in wrong position. It relates </a:t>
            </a:r>
            <a:r>
              <a:rPr lang="en-US" altLang="zh-TW" sz="1800" dirty="0"/>
              <a:t>to</a:t>
            </a:r>
            <a:r>
              <a:rPr lang="en-US" sz="1800" dirty="0"/>
              <a:t> not only  the error but also </a:t>
            </a:r>
            <a:r>
              <a:rPr lang="en-US" sz="1800" dirty="0">
                <a:solidFill>
                  <a:schemeClr val="accent2"/>
                </a:solidFill>
              </a:rPr>
              <a:t>the time </a:t>
            </a:r>
            <a:r>
              <a:rPr lang="en-US" sz="1800" dirty="0"/>
              <a:t>for which it has persisted.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D control </a:t>
            </a:r>
            <a:r>
              <a:rPr lang="en-US" dirty="0"/>
              <a:t>: Reduce Overshoot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 derivative term, multiply the </a:t>
            </a:r>
            <a:r>
              <a:rPr lang="en-US" sz="1800" dirty="0">
                <a:solidFill>
                  <a:srgbClr val="FF0000"/>
                </a:solidFill>
              </a:rPr>
              <a:t>rate of change of error</a:t>
            </a:r>
            <a:r>
              <a:rPr lang="en-US" sz="1800" dirty="0"/>
              <a:t>, trying to </a:t>
            </a:r>
            <a:r>
              <a:rPr lang="en-US" sz="1800" b="1" dirty="0"/>
              <a:t>stop</a:t>
            </a:r>
            <a:r>
              <a:rPr lang="en-US" sz="1800" dirty="0"/>
              <a:t> the ball.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592735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77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</a:t>
            </a:r>
            <a:br>
              <a:rPr lang="en-US" dirty="0"/>
            </a:br>
            <a:r>
              <a:rPr lang="en-US" altLang="zh-TW" dirty="0"/>
              <a:t>List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-Mechanical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-Electrical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31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Mechanical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altLang="zh-TW" dirty="0"/>
              <a:t>M4 nut</a:t>
            </a:r>
          </a:p>
          <a:p>
            <a:pPr lvl="0">
              <a:spcBef>
                <a:spcPts val="0"/>
              </a:spcBef>
            </a:pPr>
            <a:r>
              <a:rPr lang="en" dirty="0"/>
              <a:t>M3 nut</a:t>
            </a:r>
          </a:p>
          <a:p>
            <a:pPr lvl="0">
              <a:spcBef>
                <a:spcPts val="0"/>
              </a:spcBef>
            </a:pPr>
            <a:r>
              <a:rPr lang="en" dirty="0"/>
              <a:t>M4 screw 150mm</a:t>
            </a:r>
          </a:p>
          <a:p>
            <a:pPr lvl="0">
              <a:spcBef>
                <a:spcPts val="0"/>
              </a:spcBef>
            </a:pPr>
            <a:r>
              <a:rPr lang="en" dirty="0"/>
              <a:t>Motor Stand</a:t>
            </a:r>
          </a:p>
          <a:p>
            <a:pPr lvl="0">
              <a:spcBef>
                <a:spcPts val="0"/>
              </a:spcBef>
            </a:pPr>
            <a:r>
              <a:rPr lang="en" dirty="0"/>
              <a:t>Shaft Suppo</a:t>
            </a:r>
            <a:r>
              <a:rPr lang="en-US" dirty="0"/>
              <a:t>rt</a:t>
            </a:r>
          </a:p>
          <a:p>
            <a:pPr lvl="0">
              <a:spcBef>
                <a:spcPts val="0"/>
              </a:spcBef>
            </a:pPr>
            <a:r>
              <a:rPr lang="en-US" dirty="0"/>
              <a:t>L-shaped Angle Steel</a:t>
            </a:r>
            <a:endParaRPr lang="en"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FPGA</a:t>
            </a:r>
            <a:endParaRPr lang="en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Arduino Mega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MG995 – </a:t>
            </a:r>
            <a:r>
              <a:rPr lang="en-US" dirty="0"/>
              <a:t>Servo Motor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Infra Red distance sensor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Bread board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Jumpers</a:t>
            </a:r>
            <a:endParaRPr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22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Engineering</a:t>
            </a:r>
            <a:br>
              <a:rPr lang="en-US" dirty="0"/>
            </a:br>
            <a:r>
              <a:rPr lang="en-US" dirty="0"/>
              <a:t>Drawing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67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47810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sz="3200" dirty="0"/>
              <a:t>Shaft Support</a:t>
            </a:r>
            <a:endParaRPr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1E650C-B619-4711-B87A-E172D8170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4" t="20081" r="25711" b="11774"/>
          <a:stretch/>
        </p:blipFill>
        <p:spPr>
          <a:xfrm>
            <a:off x="35223" y="1131696"/>
            <a:ext cx="4358491" cy="35050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21FB66-A25D-4F0A-AE49-D9E998B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3" t="14332" r="29147" b="5048"/>
          <a:stretch/>
        </p:blipFill>
        <p:spPr>
          <a:xfrm>
            <a:off x="4393714" y="1131696"/>
            <a:ext cx="4541591" cy="35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9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3201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altLang="zh-TW" sz="3200" dirty="0"/>
              <a:t>Motor Housing</a:t>
            </a:r>
            <a:r>
              <a:rPr lang="en-US" sz="3200" dirty="0"/>
              <a:t> </a:t>
            </a:r>
            <a:endParaRPr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BF41A-F426-4F57-9585-2CF3434B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0" t="14332" r="29113" b="4634"/>
          <a:stretch/>
        </p:blipFill>
        <p:spPr>
          <a:xfrm>
            <a:off x="4204825" y="1130619"/>
            <a:ext cx="4591725" cy="3566879"/>
          </a:xfrm>
          <a:prstGeom prst="rect">
            <a:avLst/>
          </a:prstGeom>
        </p:spPr>
      </p:pic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6814449" y="4001730"/>
            <a:ext cx="45719" cy="45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705293" y="4350946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30F5C0-C089-424A-977B-0751A1F4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3" y="1146950"/>
            <a:ext cx="3747626" cy="35505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Mechanism</a:t>
            </a:r>
            <a:br>
              <a:rPr lang="en-US" dirty="0"/>
            </a:br>
            <a:r>
              <a:rPr lang="en-US" dirty="0"/>
              <a:t>Design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159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-Final assembly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-Beam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-Multi-Linkages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66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Front, </a:t>
            </a:r>
            <a:r>
              <a:rPr lang="zh-TW" altLang="en-US" dirty="0"/>
              <a:t>等角視圖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49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7A0392-1A7A-4909-B21A-A30EB724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8" y="1251959"/>
            <a:ext cx="2813066" cy="3431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38D008-B11E-44EB-ADAD-CEC76CB4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28" y="1269739"/>
            <a:ext cx="2803237" cy="33857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Balance Beam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10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5462" y="1251299"/>
            <a:ext cx="5640900" cy="349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Motivation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Operating Principle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Design Flow</a:t>
            </a:r>
          </a:p>
          <a:p>
            <a:pPr lvl="0"/>
            <a:r>
              <a:rPr lang="en-US" altLang="zh-TW" dirty="0"/>
              <a:t>Part List</a:t>
            </a:r>
          </a:p>
          <a:p>
            <a:pPr lvl="0"/>
            <a:r>
              <a:rPr lang="en-US" altLang="zh-TW" dirty="0"/>
              <a:t>Mechanism Design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Demonstration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Discuss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1855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49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72664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Multi-Linkage System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145BB-2D55-4953-B7CC-5BDEE880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1" y="1269739"/>
            <a:ext cx="2814140" cy="33669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D1630-3267-417A-A05D-7AA529E8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1" y="1280306"/>
            <a:ext cx="2815920" cy="33632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84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br>
              <a:rPr lang="en-US" dirty="0"/>
            </a:br>
            <a:r>
              <a:rPr lang="en-US" dirty="0"/>
              <a:t>Flow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98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DA65E26-F09D-45D5-A3CB-8C72FE08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5" y="1268062"/>
            <a:ext cx="3415570" cy="3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「hcsr04」的圖片搜尋結果">
            <a:extLst>
              <a:ext uri="{FF2B5EF4-FFF2-40B4-BE49-F238E27FC236}">
                <a16:creationId xmlns:a16="http://schemas.microsoft.com/office/drawing/2014/main" id="{C841CC70-B6FA-4541-A3A2-43007E38C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0" y="1555760"/>
            <a:ext cx="2195489" cy="21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hcsr04 datasheet」的圖片搜尋結果">
            <a:extLst>
              <a:ext uri="{FF2B5EF4-FFF2-40B4-BE49-F238E27FC236}">
                <a16:creationId xmlns:a16="http://schemas.microsoft.com/office/drawing/2014/main" id="{0CB0BC13-1CB1-45FE-AB9A-2171A4E6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0" y="1270628"/>
            <a:ext cx="4970146" cy="34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>
            <a:extLst>
              <a:ext uri="{FF2B5EF4-FFF2-40B4-BE49-F238E27FC236}">
                <a16:creationId xmlns:a16="http://schemas.microsoft.com/office/drawing/2014/main" id="{EF9099B8-9AF3-4EE6-9081-765C4F3D8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46076" r="18317" b="12798"/>
          <a:stretch/>
        </p:blipFill>
        <p:spPr bwMode="auto">
          <a:xfrm>
            <a:off x="1487873" y="655780"/>
            <a:ext cx="5856694" cy="42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: 八角 1">
            <a:extLst>
              <a:ext uri="{FF2B5EF4-FFF2-40B4-BE49-F238E27FC236}">
                <a16:creationId xmlns:a16="http://schemas.microsoft.com/office/drawing/2014/main" id="{823F9A30-B204-4B34-8C79-B462783DBC1C}"/>
              </a:ext>
            </a:extLst>
          </p:cNvPr>
          <p:cNvSpPr/>
          <p:nvPr/>
        </p:nvSpPr>
        <p:spPr>
          <a:xfrm>
            <a:off x="1984977" y="506876"/>
            <a:ext cx="4535785" cy="4221767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CD9C90-8497-459A-B850-86EDD470F64F}"/>
              </a:ext>
            </a:extLst>
          </p:cNvPr>
          <p:cNvSpPr txBox="1"/>
          <p:nvPr/>
        </p:nvSpPr>
        <p:spPr>
          <a:xfrm>
            <a:off x="2796429" y="1802435"/>
            <a:ext cx="344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Easy, but</a:t>
            </a:r>
          </a:p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Not accurate!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8" name="Picture 2" descr="「Sharp YK0F」的圖片搜尋結果">
            <a:extLst>
              <a:ext uri="{FF2B5EF4-FFF2-40B4-BE49-F238E27FC236}">
                <a16:creationId xmlns:a16="http://schemas.microsoft.com/office/drawing/2014/main" id="{D32A99C6-CF19-4A5A-A524-583A4DC7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" y="1591635"/>
            <a:ext cx="2574131" cy="238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2C7696F1-5A89-48F2-BCC4-9849FE6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7" y="1486934"/>
            <a:ext cx="4863650" cy="31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相關圖片">
            <a:extLst>
              <a:ext uri="{FF2B5EF4-FFF2-40B4-BE49-F238E27FC236}">
                <a16:creationId xmlns:a16="http://schemas.microsoft.com/office/drawing/2014/main" id="{0E7476E9-E301-4C34-A5DE-1BAD7B1E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596481"/>
            <a:ext cx="7191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5A810E8-0319-49C2-B7A2-E5E99AF3F233}"/>
              </a:ext>
            </a:extLst>
          </p:cNvPr>
          <p:cNvSpPr/>
          <p:nvPr/>
        </p:nvSpPr>
        <p:spPr>
          <a:xfrm>
            <a:off x="1757379" y="1388954"/>
            <a:ext cx="3782020" cy="30704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C23E803-4608-447B-95E2-D832766F0E36}"/>
              </a:ext>
            </a:extLst>
          </p:cNvPr>
          <p:cNvSpPr txBox="1"/>
          <p:nvPr/>
        </p:nvSpPr>
        <p:spPr>
          <a:xfrm>
            <a:off x="2386967" y="1794301"/>
            <a:ext cx="3362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Accurate!</a:t>
            </a:r>
          </a:p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Hard to implement using FPGA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control servo motor?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4" name="Picture 6" descr="相關圖片">
            <a:extLst>
              <a:ext uri="{FF2B5EF4-FFF2-40B4-BE49-F238E27FC236}">
                <a16:creationId xmlns:a16="http://schemas.microsoft.com/office/drawing/2014/main" id="{71D7953D-8C26-4C26-9014-13BB14FD1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1" y="1441695"/>
            <a:ext cx="3043237" cy="3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mg995 datasheet」的圖片搜尋結果">
            <a:extLst>
              <a:ext uri="{FF2B5EF4-FFF2-40B4-BE49-F238E27FC236}">
                <a16:creationId xmlns:a16="http://schemas.microsoft.com/office/drawing/2014/main" id="{4DC3AC6D-9A4E-4422-ACE4-76DA72CC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6" y="1096433"/>
            <a:ext cx="4125622" cy="37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BF8D9F-12A8-4D08-B6CB-484814E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6" r="19697" b="54462"/>
          <a:stretch/>
        </p:blipFill>
        <p:spPr bwMode="auto">
          <a:xfrm>
            <a:off x="447471" y="1384285"/>
            <a:ext cx="5265111" cy="327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8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17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6535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1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600270420.751632">
            <a:hlinkClick r:id="" action="ppaction://media"/>
            <a:extLst>
              <a:ext uri="{FF2B5EF4-FFF2-40B4-BE49-F238E27FC236}">
                <a16:creationId xmlns:a16="http://schemas.microsoft.com/office/drawing/2014/main" id="{C0C41FB9-9799-4312-9AAE-91D37A7C2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97293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58270"/>
            <a:ext cx="579839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2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600270420.516518">
            <a:hlinkClick r:id="" action="ppaction://media"/>
            <a:extLst>
              <a:ext uri="{FF2B5EF4-FFF2-40B4-BE49-F238E27FC236}">
                <a16:creationId xmlns:a16="http://schemas.microsoft.com/office/drawing/2014/main" id="{367011FC-4AF4-4F8D-9C6D-DE720F201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79352"/>
            <a:ext cx="7333403" cy="41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3400" y="169917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8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Discuss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get distance from the infrared sensor using Verilog and FPGA?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use better control method?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extend the </a:t>
            </a:r>
            <a:r>
              <a:rPr lang="en-US" b="1" dirty="0"/>
              <a:t>dimension</a:t>
            </a:r>
            <a:r>
              <a:rPr lang="en-US" dirty="0"/>
              <a:t> more, e.g. 2D balance ball plate. The mechanism, sensor used, and algorithm would be far more complex.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58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We want to </a:t>
            </a:r>
            <a:r>
              <a:rPr lang="en-US" sz="4000" b="1" dirty="0"/>
              <a:t>integrate</a:t>
            </a:r>
            <a:r>
              <a:rPr lang="en-US" sz="4000" dirty="0"/>
              <a:t> what we have learned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7479" y="1638556"/>
            <a:ext cx="5860893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Logic Design Laboratory is the most important which can integrate all we learned this semester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Machine Design helps us design the mechanism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Control System (I) taught us PID control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Embedded System aided the project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43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</a:t>
            </a:r>
            <a:br>
              <a:rPr lang="en-US" dirty="0"/>
            </a:br>
            <a:r>
              <a:rPr lang="en-US" dirty="0"/>
              <a:t>Principle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Only FPGA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Control Servo Motor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Seven Segment displays duty cycle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</a:t>
            </a:r>
            <a:r>
              <a:rPr lang="en-US" altLang="zh-TW" sz="4000" dirty="0"/>
              <a:t>FPGA work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Use Switch SW[0:10] to select duty cycle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Duty cycle is fed to PWM module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Stop the motor when the ball is balanced</a:t>
            </a:r>
          </a:p>
          <a:p>
            <a:pPr lvl="0">
              <a:spcBef>
                <a:spcPts val="0"/>
              </a:spcBef>
            </a:pPr>
            <a:r>
              <a:rPr lang="en-US" altLang="zh-TW" dirty="0"/>
              <a:t>(Steady state error within </a:t>
            </a:r>
            <a:r>
              <a:rPr lang="en-US" altLang="zh-TW"/>
              <a:t>certain percent.)</a:t>
            </a:r>
            <a:endParaRPr lang="en-US" altLang="zh-TW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5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FPGA and Arduino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FPGA’s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(1 )Compute PID 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(2)Control Servo Motor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(3)Get distance from Arduino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Arduino’s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dirty="0"/>
              <a:t>Only measure infrared sensor’s signal and send to FPGA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34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Transfer Function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Block Diagram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18D80D-4B4F-4EFC-9103-268FA37D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9" y="1899653"/>
            <a:ext cx="6657001" cy="2331000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80005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469</Words>
  <Application>Microsoft Office PowerPoint</Application>
  <PresentationFormat>如螢幕大小 (16:9)</PresentationFormat>
  <Paragraphs>133</Paragraphs>
  <Slides>32</Slides>
  <Notes>32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Barlow</vt:lpstr>
      <vt:lpstr>Barlow Light</vt:lpstr>
      <vt:lpstr>Arial</vt:lpstr>
      <vt:lpstr>Raleway SemiBold</vt:lpstr>
      <vt:lpstr>微軟正黑體</vt:lpstr>
      <vt:lpstr>Calibri</vt:lpstr>
      <vt:lpstr>Gaoler template</vt:lpstr>
      <vt:lpstr>PID Balance Ball  Team 34   組員 : 葉蓁 劉多聞</vt:lpstr>
      <vt:lpstr>Outline</vt:lpstr>
      <vt:lpstr>Motivation</vt:lpstr>
      <vt:lpstr>We want to integrate what we have learned</vt:lpstr>
      <vt:lpstr>Operating Principle</vt:lpstr>
      <vt:lpstr>Mode 1 – Only FPGA </vt:lpstr>
      <vt:lpstr>Mode 1 – FPGA work </vt:lpstr>
      <vt:lpstr>Mode 2 – FPGA and Arduino </vt:lpstr>
      <vt:lpstr>Mode 2 – PID Transfer Function </vt:lpstr>
      <vt:lpstr>Mode 2 – PID control </vt:lpstr>
      <vt:lpstr>Part  List</vt:lpstr>
      <vt:lpstr>Mechanical Parts</vt:lpstr>
      <vt:lpstr>Electrical Parts</vt:lpstr>
      <vt:lpstr>Engineering Drawing</vt:lpstr>
      <vt:lpstr>Engineering Drawing-Shaft Support</vt:lpstr>
      <vt:lpstr>Engineering Drawing-Motor Housing </vt:lpstr>
      <vt:lpstr>Mechanism Design</vt:lpstr>
      <vt:lpstr>Final assembly</vt:lpstr>
      <vt:lpstr>Balance Beam System</vt:lpstr>
      <vt:lpstr>Multi-Linkage System</vt:lpstr>
      <vt:lpstr>Design Flow</vt:lpstr>
      <vt:lpstr>Design Flow</vt:lpstr>
      <vt:lpstr>How to get distance?</vt:lpstr>
      <vt:lpstr>How to get distance?</vt:lpstr>
      <vt:lpstr>How to control servo motor?</vt:lpstr>
      <vt:lpstr>How to connect both?</vt:lpstr>
      <vt:lpstr>Demonstration</vt:lpstr>
      <vt:lpstr>PID Control Video-1</vt:lpstr>
      <vt:lpstr>PID Control Video-2</vt:lpstr>
      <vt:lpstr>Discuss</vt:lpstr>
      <vt:lpstr>Discuss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Balance Ball</dc:title>
  <dc:creator>Dorian Liu</dc:creator>
  <cp:lastModifiedBy>user</cp:lastModifiedBy>
  <cp:revision>104</cp:revision>
  <dcterms:modified xsi:type="dcterms:W3CDTF">2020-01-09T18:12:55Z</dcterms:modified>
</cp:coreProperties>
</file>